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6" r:id="rId2"/>
    <p:sldId id="457" r:id="rId3"/>
    <p:sldId id="357" r:id="rId4"/>
    <p:sldId id="458" r:id="rId5"/>
    <p:sldId id="358" r:id="rId6"/>
    <p:sldId id="3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73" d="100"/>
          <a:sy n="73" d="100"/>
        </p:scale>
        <p:origin x="7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0F9A7-093B-8BEE-DA7F-85533C1B3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CC06F0-741F-8647-DA2C-113DB74E8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59DE8-7336-AE5E-61DF-4524B0B4E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B301-1FC3-4267-B090-5BC37920F4A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C79CD-6B39-8A84-1FCA-379CC48F3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ABD0F-5F1D-0C83-A302-837462A22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DEF66-4F39-4FB8-B01D-BB34E77A3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ED362-716F-F9A1-2682-C8AFFA78A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EAB3F-DAD9-34DB-2A8C-A8A3A52DD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007C9-2765-24C1-6EEA-382351A10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B301-1FC3-4267-B090-5BC37920F4A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6B45F-884B-96BE-777F-298D592A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18E8D-84FB-7FAE-2222-47CA0E58B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DEF66-4F39-4FB8-B01D-BB34E77A3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9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D82045-0241-8602-987B-61613997E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A5D86-C538-63CD-8F9B-01D2631DC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57073-3EA5-432A-E06B-0FA2F09C8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B301-1FC3-4267-B090-5BC37920F4A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8EF95-56E4-36AE-FAFC-A0FBEB96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0A2C1-DF41-51A2-0CCC-40E213177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DEF66-4F39-4FB8-B01D-BB34E77A3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70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bg>
      <p:bgPr>
        <a:solidFill>
          <a:srgbClr val="0000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9B1C958F-4B1B-44A7-A773-9393E51B895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12191999" cy="5937812"/>
          </a:xfrm>
          <a:solidFill>
            <a:srgbClr val="42C5E5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place image</a:t>
            </a:r>
            <a:endParaRPr lang="en-IE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F2BABF1C-3BAB-4FB3-B59B-F561B930A8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7569" y="6290827"/>
            <a:ext cx="2362200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084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eft Heading + Right Paragrap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EB920461-99E4-481E-8BE7-D82C1F1376F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624942" y="2201494"/>
            <a:ext cx="4289119" cy="395301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00001D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en-US"/>
              <a:t>Paragraph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DEB575E1-2C24-460F-BDC1-2DA8E001BC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24081" y="1530775"/>
            <a:ext cx="3297899" cy="1849179"/>
          </a:xfrm>
        </p:spPr>
        <p:txBody>
          <a:bodyPr/>
          <a:lstStyle>
            <a:lvl1pPr>
              <a:defRPr>
                <a:solidFill>
                  <a:srgbClr val="00001D"/>
                </a:solidFill>
              </a:defRPr>
            </a:lvl1pPr>
          </a:lstStyle>
          <a:p>
            <a:r>
              <a:rPr lang="en-US"/>
              <a:t>Slide Heading</a:t>
            </a:r>
            <a:endParaRPr lang="en-IE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3FBAC9E9-DA62-431C-B3C3-8840CF3177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07350" y="1395669"/>
            <a:ext cx="4306711" cy="636587"/>
          </a:xfrm>
        </p:spPr>
        <p:txBody>
          <a:bodyPr/>
          <a:lstStyle>
            <a:lvl1pPr marL="0" indent="0">
              <a:buNone/>
              <a:defRPr u="none">
                <a:solidFill>
                  <a:srgbClr val="00001D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en-US"/>
              <a:t>Subtitle</a:t>
            </a:r>
            <a:endParaRPr lang="en-IE"/>
          </a:p>
        </p:txBody>
      </p:sp>
      <p:pic>
        <p:nvPicPr>
          <p:cNvPr id="56" name="Graphic 55">
            <a:extLst>
              <a:ext uri="{FF2B5EF4-FFF2-40B4-BE49-F238E27FC236}">
                <a16:creationId xmlns:a16="http://schemas.microsoft.com/office/drawing/2014/main" id="{7B989742-41C4-4045-81A6-5D7C21042D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4486" y="6292924"/>
            <a:ext cx="2362200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674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79BC2-2F6A-191A-599D-8CA9F160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CD7D8-A2F3-EC72-DA32-48BE1DCDC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4DAB2-935F-1CCF-AD86-D4AF2F934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B301-1FC3-4267-B090-5BC37920F4A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3B057-4EA7-74E1-B2B4-9F052ED0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D9ED7-BD2E-132D-F0C0-702F62C4D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DEF66-4F39-4FB8-B01D-BB34E77A3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5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51AE4-E2AA-5FA6-04DA-CCEE13A49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7CC9D-FFFA-CEC8-63C7-B40C774A9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D2E89-BADB-BAE9-C84E-1F28DFC6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B301-1FC3-4267-B090-5BC37920F4A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0C067-EB6B-4172-D386-5B738DCD2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B6150-2A3B-5999-8355-9B38FE159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DEF66-4F39-4FB8-B01D-BB34E77A3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3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5C0C1-02AD-6FA2-7E5A-ACF05B174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1DD9D-D1C1-18C8-F17B-1186E606B8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ED8697-B012-A2E6-E780-991AFA14C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A5C52E-EB28-8029-B3F8-B35E75873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B301-1FC3-4267-B090-5BC37920F4A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A7120D-FE9B-4362-119B-FECCE870E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58941-9799-7368-6664-59C6E1D00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DEF66-4F39-4FB8-B01D-BB34E77A3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4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93EE1-9483-55C5-809D-BF7DC352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5F867-60A1-3338-673A-23580D8F1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0DB8D-4978-751F-3933-EC60709D3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DFB3CB-56C2-CAC4-7A73-05FC5385E8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E87219-F72E-B5B5-8E33-00E8BB470D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DAF5D-75A8-A10B-4A2E-034D67BD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B301-1FC3-4267-B090-5BC37920F4A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038789-2D96-FA4E-043C-30A16E42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F8EB34-43EA-0B9A-7618-2DB46E42A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DEF66-4F39-4FB8-B01D-BB34E77A3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9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C28A-FB4B-6856-7676-709410F3C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698341-4FB0-EEFD-8622-89F21FC7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B301-1FC3-4267-B090-5BC37920F4A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5CBD6-142B-CC7B-AF6F-8C101C230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E5A34-D610-1014-88A5-F46C74796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DEF66-4F39-4FB8-B01D-BB34E77A3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1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5E93EA-A35F-F47E-60E5-8DD57F1A0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B301-1FC3-4267-B090-5BC37920F4A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9A3D1D-CDD5-E044-62AD-8A9E57E7E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F31F82-6D9E-A934-6FB2-47FB76D94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DEF66-4F39-4FB8-B01D-BB34E77A3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0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F601A-4263-E38F-CF0C-4158D16D8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B06B1-49BF-A1AE-02E5-A5E5179BE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0312E-FF57-DBE3-DDCE-57FE585A9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E7964-567B-0931-A4E3-C8487C563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B301-1FC3-4267-B090-5BC37920F4A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21F8B-9618-533F-E360-81E2ABEE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4ABE7-BEBB-4182-637E-DC8C90A3C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DEF66-4F39-4FB8-B01D-BB34E77A3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1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52400-E872-5FBD-B4BA-70626A4F6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E00FBD-AF10-33EA-EB98-BB32210009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368DEC-0C77-618B-EA8E-D6188F9B9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B095AA-0ABD-7006-993A-489E2AFC8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B301-1FC3-4267-B090-5BC37920F4A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73D92-ADDD-6481-8D3B-F98A3EF51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45C4F-D73A-FF05-71E7-54920913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DEF66-4F39-4FB8-B01D-BB34E77A3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3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F98F6F-7E9F-0787-A29A-0276D23C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FD277-E89D-8844-5F6A-A7686F697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B69D9-8704-80AA-C2B3-E72D79BC85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5B301-1FC3-4267-B090-5BC37920F4A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C94F8-EFC7-65C5-1DBB-C4FCCAD71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92F94-F732-14C0-4A9B-1DB52E7E31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DEF66-4F39-4FB8-B01D-BB34E77A3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1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8.png"/><Relationship Id="rId7" Type="http://schemas.openxmlformats.org/officeDocument/2006/relationships/image" Target="../media/image10.png"/><Relationship Id="rId12" Type="http://schemas.openxmlformats.org/officeDocument/2006/relationships/image" Target="../media/image16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19.sv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40F92F53-43FF-4013-8AA0-541E62A0D0E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54F5E7A-6F43-4D9C-AC36-46B33F721FDA}"/>
              </a:ext>
            </a:extLst>
          </p:cNvPr>
          <p:cNvCxnSpPr>
            <a:cxnSpLocks/>
          </p:cNvCxnSpPr>
          <p:nvPr/>
        </p:nvCxnSpPr>
        <p:spPr>
          <a:xfrm>
            <a:off x="9692640" y="6530979"/>
            <a:ext cx="1997103" cy="0"/>
          </a:xfrm>
          <a:prstGeom prst="line">
            <a:avLst/>
          </a:prstGeom>
          <a:ln w="34925">
            <a:solidFill>
              <a:srgbClr val="42C5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FDF6FBFA-C2FE-459D-9686-02D1A7EEA984}"/>
              </a:ext>
            </a:extLst>
          </p:cNvPr>
          <p:cNvSpPr txBox="1">
            <a:spLocks/>
          </p:cNvSpPr>
          <p:nvPr/>
        </p:nvSpPr>
        <p:spPr>
          <a:xfrm>
            <a:off x="4262181" y="6121557"/>
            <a:ext cx="7519002" cy="555060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r"/>
            <a:r>
              <a:rPr lang="en-US" sz="2800" b="0" dirty="0">
                <a:latin typeface="+mj-lt"/>
              </a:rPr>
              <a:t>Project Topic: Future Health</a:t>
            </a:r>
          </a:p>
        </p:txBody>
      </p:sp>
    </p:spTree>
    <p:extLst>
      <p:ext uri="{BB962C8B-B14F-4D97-AF65-F5344CB8AC3E}">
        <p14:creationId xmlns:p14="http://schemas.microsoft.com/office/powerpoint/2010/main" val="253644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CF419F-CB12-475A-9C45-64B935B862A9}"/>
              </a:ext>
            </a:extLst>
          </p:cNvPr>
          <p:cNvSpPr/>
          <p:nvPr/>
        </p:nvSpPr>
        <p:spPr>
          <a:xfrm>
            <a:off x="1" y="-8083"/>
            <a:ext cx="5611905" cy="2631234"/>
          </a:xfrm>
          <a:prstGeom prst="rect">
            <a:avLst/>
          </a:prstGeom>
          <a:solidFill>
            <a:srgbClr val="000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81E1E78-34D0-4D2A-B1BE-E8D44FE0699F}"/>
              </a:ext>
            </a:extLst>
          </p:cNvPr>
          <p:cNvSpPr txBox="1">
            <a:spLocks/>
          </p:cNvSpPr>
          <p:nvPr/>
        </p:nvSpPr>
        <p:spPr>
          <a:xfrm>
            <a:off x="6893859" y="1017129"/>
            <a:ext cx="4977790" cy="50650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u="none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1828755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verpass" panose="00000500000000000000" pitchFamily="2" charset="0"/>
              <a:ea typeface="+mn-ea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  <a:sym typeface="Arial"/>
              </a:rPr>
              <a:t>a Federated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  <a:sym typeface="Arial"/>
              </a:rPr>
              <a:t>rtificial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  <a:sym typeface="Arial"/>
              </a:rPr>
              <a:t>ntelligence solution for moniToring mental Health status after cancer treatment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verpass" panose="00000500000000000000" pitchFamily="2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  <a:sym typeface="Arial"/>
              </a:rPr>
              <a:t>FAITH is an EU-funded research project aiming to provide an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  <a:sym typeface="Arial"/>
              </a:rPr>
              <a:t>Artificial Intelligence based solution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  <a:sym typeface="Arial"/>
              </a:rPr>
              <a:t>that remotely identifies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  <a:sym typeface="Arial"/>
              </a:rPr>
              <a:t>depression markers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  <a:sym typeface="Arial"/>
              </a:rPr>
              <a:t>in people that have undergone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  <a:sym typeface="Arial"/>
              </a:rPr>
              <a:t>cancer treatment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  <a:sym typeface="Arial"/>
              </a:rPr>
              <a:t>.</a:t>
            </a:r>
          </a:p>
          <a:p>
            <a:pPr marL="0" marR="0" lvl="0" indent="0" algn="just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Overpass" panose="00000500000000000000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Overpass" panose="00000500000000000000" pitchFamily="2" charset="0"/>
                <a:ea typeface="DengXian" panose="02010600030101010101" pitchFamily="2" charset="-122"/>
                <a:cs typeface="Times New Roman" panose="02020603050405020304" pitchFamily="18" charset="0"/>
              </a:rPr>
              <a:t>The main goal of the FAITH project is to develop a better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Overpass" panose="00000500000000000000" pitchFamily="2" charset="0"/>
                <a:ea typeface="DengXian" panose="02010600030101010101" pitchFamily="2" charset="-122"/>
                <a:cs typeface="Times New Roman" panose="02020603050405020304" pitchFamily="18" charset="0"/>
              </a:rPr>
              <a:t>model for mental health monitoring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Overpass" panose="00000500000000000000" pitchFamily="2" charset="0"/>
                <a:ea typeface="DengXian" panose="02010600030101010101" pitchFamily="2" charset="-122"/>
                <a:cs typeface="Times New Roman" panose="02020603050405020304" pitchFamily="18" charset="0"/>
              </a:rPr>
              <a:t> after treatment for cancer patients to improve their quality of life and aftercare, applying the latest advances in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Overpass" panose="00000500000000000000" pitchFamily="2" charset="0"/>
                <a:ea typeface="DengXian" panose="02010600030101010101" pitchFamily="2" charset="-122"/>
                <a:cs typeface="Times New Roman" panose="02020603050405020304" pitchFamily="18" charset="0"/>
              </a:rPr>
              <a:t>Artificial Intelligence &amp; Machine Learning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Overpass" panose="00000500000000000000" pitchFamily="2" charset="0"/>
                <a:ea typeface="DengXian" panose="02010600030101010101" pitchFamily="2" charset="-122"/>
                <a:cs typeface="Times New Roman" panose="02020603050405020304" pitchFamily="18" charset="0"/>
              </a:rPr>
              <a:t> data analytical techniques.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5BEC28C3-4817-4B8E-934E-2D752FEB857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5913" y="2909618"/>
            <a:ext cx="6313431" cy="3283364"/>
          </a:xfrm>
        </p:spPr>
        <p:txBody>
          <a:bodyPr>
            <a:normAutofit fontScale="92500" lnSpcReduction="20000"/>
          </a:bodyPr>
          <a:lstStyle/>
          <a:p>
            <a:pPr marL="1733550" indent="-1733550"/>
            <a:r>
              <a:rPr lang="en-US" sz="2000" b="1" dirty="0"/>
              <a:t>Funding Agency: 	</a:t>
            </a:r>
            <a:r>
              <a:rPr lang="en-US" sz="2000" dirty="0">
                <a:solidFill>
                  <a:srgbClr val="0070C0"/>
                </a:solidFill>
              </a:rPr>
              <a:t>European Commission </a:t>
            </a:r>
          </a:p>
          <a:p>
            <a:pPr marL="1733550" indent="-1733550"/>
            <a:r>
              <a:rPr lang="en-US" sz="2000" dirty="0">
                <a:solidFill>
                  <a:srgbClr val="0070C0"/>
                </a:solidFill>
              </a:rPr>
              <a:t>	</a:t>
            </a:r>
            <a:r>
              <a:rPr lang="en-US" sz="2000" dirty="0"/>
              <a:t>Societal Challenges - Health, demographic change and well-being</a:t>
            </a:r>
          </a:p>
          <a:p>
            <a:pPr marL="1733550" indent="-1720850"/>
            <a:r>
              <a:rPr lang="en-US" sz="2000" b="1" dirty="0"/>
              <a:t>Funding Call:  	</a:t>
            </a:r>
            <a:r>
              <a:rPr lang="en-IE" sz="2100" dirty="0"/>
              <a:t>H2020-SC1-DTH-2019</a:t>
            </a:r>
            <a:endParaRPr lang="en-US" sz="2100" dirty="0"/>
          </a:p>
          <a:p>
            <a:endParaRPr lang="en-US" sz="2000" b="1" dirty="0"/>
          </a:p>
          <a:p>
            <a:r>
              <a:rPr lang="en-US" sz="2000" b="1" dirty="0"/>
              <a:t>Start: 		</a:t>
            </a:r>
            <a:r>
              <a:rPr lang="en-US" sz="2100" dirty="0"/>
              <a:t>01/01/2020</a:t>
            </a:r>
            <a:r>
              <a:rPr lang="en-US" sz="2000" dirty="0"/>
              <a:t>			</a:t>
            </a:r>
          </a:p>
          <a:p>
            <a:r>
              <a:rPr lang="en-US" sz="2000" b="1" dirty="0"/>
              <a:t>End: 		</a:t>
            </a:r>
            <a:r>
              <a:rPr lang="en-US" sz="2000" dirty="0"/>
              <a:t>30/06/2023</a:t>
            </a:r>
          </a:p>
          <a:p>
            <a:endParaRPr lang="en-US" sz="2000" b="1" dirty="0">
              <a:solidFill>
                <a:schemeClr val="tx1"/>
              </a:solidFill>
              <a:cs typeface="Calibri"/>
            </a:endParaRPr>
          </a:p>
          <a:p>
            <a:r>
              <a:rPr lang="en-US" sz="2000" b="1" dirty="0">
                <a:solidFill>
                  <a:schemeClr val="tx1"/>
                </a:solidFill>
                <a:cs typeface="Calibri"/>
              </a:rPr>
              <a:t>Amount: 	</a:t>
            </a:r>
            <a:r>
              <a:rPr lang="en-US" sz="2000" dirty="0">
                <a:solidFill>
                  <a:schemeClr val="tx1"/>
                </a:solidFill>
                <a:cs typeface="Calibri"/>
              </a:rPr>
              <a:t>€1,831,233</a:t>
            </a:r>
          </a:p>
          <a:p>
            <a:r>
              <a:rPr lang="en-US" sz="2000" b="1" dirty="0">
                <a:solidFill>
                  <a:schemeClr val="tx1"/>
                </a:solidFill>
                <a:cs typeface="Calibri"/>
              </a:rPr>
              <a:t>Amount to WIT: 	</a:t>
            </a:r>
            <a:r>
              <a:rPr lang="en-US" sz="2000" dirty="0">
                <a:solidFill>
                  <a:schemeClr val="tx1"/>
                </a:solidFill>
                <a:cs typeface="Calibri"/>
              </a:rPr>
              <a:t>€1,007,625</a:t>
            </a:r>
          </a:p>
          <a:p>
            <a:endParaRPr lang="en-US" sz="2000" b="1" dirty="0"/>
          </a:p>
        </p:txBody>
      </p:sp>
      <p:sp>
        <p:nvSpPr>
          <p:cNvPr id="27" name="Title 2">
            <a:extLst>
              <a:ext uri="{FF2B5EF4-FFF2-40B4-BE49-F238E27FC236}">
                <a16:creationId xmlns:a16="http://schemas.microsoft.com/office/drawing/2014/main" id="{1A2655DD-063D-4010-A053-9991AE708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599" y="373406"/>
            <a:ext cx="2996945" cy="934128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 FAITH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6D3FF8B9-6199-45B1-96D1-50F672830F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4030" y="1245295"/>
            <a:ext cx="4431695" cy="1248524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Research Theme &amp; Division: 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HealthTech  - MEPS division</a:t>
            </a:r>
          </a:p>
          <a:p>
            <a:endParaRPr lang="en-US" sz="1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gary.mcmanus@waltoninstitute.ie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7742C5-9B5E-4B8C-9349-05D14F69A9DA}"/>
              </a:ext>
            </a:extLst>
          </p:cNvPr>
          <p:cNvCxnSpPr>
            <a:cxnSpLocks/>
          </p:cNvCxnSpPr>
          <p:nvPr/>
        </p:nvCxnSpPr>
        <p:spPr>
          <a:xfrm>
            <a:off x="614030" y="1146868"/>
            <a:ext cx="1768952" cy="0"/>
          </a:xfrm>
          <a:prstGeom prst="line">
            <a:avLst/>
          </a:prstGeom>
          <a:ln w="34925">
            <a:solidFill>
              <a:srgbClr val="42C5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9876386-B902-188C-FAAE-84F5D0F820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074" y="76039"/>
            <a:ext cx="1856948" cy="594733"/>
          </a:xfrm>
          <a:prstGeom prst="rect">
            <a:avLst/>
          </a:prstGeom>
        </p:spPr>
      </p:pic>
      <p:pic>
        <p:nvPicPr>
          <p:cNvPr id="13" name="Google Shape;46;p2">
            <a:extLst>
              <a:ext uri="{FF2B5EF4-FFF2-40B4-BE49-F238E27FC236}">
                <a16:creationId xmlns:a16="http://schemas.microsoft.com/office/drawing/2014/main" id="{B7DFC95A-1908-48D6-7951-5170CF1BB3A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0973" y="944301"/>
            <a:ext cx="3078762" cy="891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5225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CF419F-CB12-475A-9C45-64B935B862A9}"/>
              </a:ext>
            </a:extLst>
          </p:cNvPr>
          <p:cNvSpPr/>
          <p:nvPr/>
        </p:nvSpPr>
        <p:spPr>
          <a:xfrm>
            <a:off x="1" y="-8083"/>
            <a:ext cx="5611905" cy="2631234"/>
          </a:xfrm>
          <a:prstGeom prst="rect">
            <a:avLst/>
          </a:prstGeom>
          <a:solidFill>
            <a:srgbClr val="000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5BEC28C3-4817-4B8E-934E-2D752FEB857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5913" y="2909618"/>
            <a:ext cx="6313431" cy="3283364"/>
          </a:xfrm>
        </p:spPr>
        <p:txBody>
          <a:bodyPr>
            <a:normAutofit fontScale="92500" lnSpcReduction="20000"/>
          </a:bodyPr>
          <a:lstStyle/>
          <a:p>
            <a:pPr marL="1733550" indent="-1733550"/>
            <a:r>
              <a:rPr lang="en-US" sz="2000" b="1" dirty="0"/>
              <a:t>Funding Agency: 	</a:t>
            </a:r>
            <a:r>
              <a:rPr lang="en-US" sz="2000" dirty="0">
                <a:solidFill>
                  <a:srgbClr val="0070C0"/>
                </a:solidFill>
              </a:rPr>
              <a:t>European Commission </a:t>
            </a:r>
          </a:p>
          <a:p>
            <a:pPr marL="1733550" indent="-1733550"/>
            <a:r>
              <a:rPr lang="en-US" sz="2000" dirty="0">
                <a:solidFill>
                  <a:srgbClr val="0070C0"/>
                </a:solidFill>
              </a:rPr>
              <a:t>	</a:t>
            </a:r>
            <a:r>
              <a:rPr lang="en-US" sz="2000" dirty="0"/>
              <a:t>Societal Challenges - Health, demographic change and well-being</a:t>
            </a:r>
          </a:p>
          <a:p>
            <a:pPr marL="1733550" indent="-1720850"/>
            <a:r>
              <a:rPr lang="en-US" sz="2000" b="1" dirty="0"/>
              <a:t>Funding Call:  	</a:t>
            </a:r>
            <a:r>
              <a:rPr lang="en-IE" sz="2100" dirty="0"/>
              <a:t>H2020-SC1-DTH-2019</a:t>
            </a:r>
            <a:endParaRPr lang="en-US" sz="2100" dirty="0"/>
          </a:p>
          <a:p>
            <a:endParaRPr lang="en-US" sz="2000" b="1" dirty="0"/>
          </a:p>
          <a:p>
            <a:r>
              <a:rPr lang="en-US" sz="2000" b="1" dirty="0"/>
              <a:t>Start: 		</a:t>
            </a:r>
            <a:r>
              <a:rPr lang="en-US" sz="2100" dirty="0"/>
              <a:t>01/01/2020</a:t>
            </a:r>
            <a:r>
              <a:rPr lang="en-US" sz="2000" dirty="0"/>
              <a:t>			</a:t>
            </a:r>
          </a:p>
          <a:p>
            <a:r>
              <a:rPr lang="en-US" sz="2000" b="1" dirty="0"/>
              <a:t>End: 		</a:t>
            </a:r>
            <a:r>
              <a:rPr lang="en-US" sz="2000" dirty="0"/>
              <a:t>30/06/2023</a:t>
            </a:r>
          </a:p>
          <a:p>
            <a:endParaRPr lang="en-US" sz="2000" b="1" dirty="0">
              <a:solidFill>
                <a:schemeClr val="tx1"/>
              </a:solidFill>
              <a:cs typeface="Calibri"/>
            </a:endParaRPr>
          </a:p>
          <a:p>
            <a:r>
              <a:rPr lang="en-US" sz="2000" b="1" dirty="0">
                <a:solidFill>
                  <a:schemeClr val="tx1"/>
                </a:solidFill>
                <a:cs typeface="Calibri"/>
              </a:rPr>
              <a:t>Amount: 	</a:t>
            </a:r>
            <a:r>
              <a:rPr lang="en-US" sz="2000" dirty="0">
                <a:solidFill>
                  <a:schemeClr val="tx1"/>
                </a:solidFill>
                <a:cs typeface="Calibri"/>
              </a:rPr>
              <a:t>€1,831,233</a:t>
            </a:r>
          </a:p>
          <a:p>
            <a:r>
              <a:rPr lang="en-US" sz="2000" b="1" dirty="0">
                <a:solidFill>
                  <a:schemeClr val="tx1"/>
                </a:solidFill>
                <a:cs typeface="Calibri"/>
              </a:rPr>
              <a:t>Amount to WIT: 	</a:t>
            </a:r>
            <a:r>
              <a:rPr lang="en-US" sz="2000" dirty="0">
                <a:solidFill>
                  <a:schemeClr val="tx1"/>
                </a:solidFill>
                <a:cs typeface="Calibri"/>
              </a:rPr>
              <a:t>€1,007,625</a:t>
            </a:r>
          </a:p>
          <a:p>
            <a:endParaRPr lang="en-US" sz="2000" b="1" dirty="0"/>
          </a:p>
        </p:txBody>
      </p:sp>
      <p:sp>
        <p:nvSpPr>
          <p:cNvPr id="27" name="Title 2">
            <a:extLst>
              <a:ext uri="{FF2B5EF4-FFF2-40B4-BE49-F238E27FC236}">
                <a16:creationId xmlns:a16="http://schemas.microsoft.com/office/drawing/2014/main" id="{1A2655DD-063D-4010-A053-9991AE708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599" y="373406"/>
            <a:ext cx="2996945" cy="934128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 FAITH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6D3FF8B9-6199-45B1-96D1-50F672830F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4030" y="1245295"/>
            <a:ext cx="4431695" cy="1248524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Research Theme &amp; Division: 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HealthTech  - MEPS division</a:t>
            </a:r>
          </a:p>
          <a:p>
            <a:endParaRPr lang="en-US" sz="1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gary.mcmanus@waltoninstitute.ie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7742C5-9B5E-4B8C-9349-05D14F69A9DA}"/>
              </a:ext>
            </a:extLst>
          </p:cNvPr>
          <p:cNvCxnSpPr>
            <a:cxnSpLocks/>
          </p:cNvCxnSpPr>
          <p:nvPr/>
        </p:nvCxnSpPr>
        <p:spPr>
          <a:xfrm>
            <a:off x="614030" y="1146868"/>
            <a:ext cx="1768952" cy="0"/>
          </a:xfrm>
          <a:prstGeom prst="line">
            <a:avLst/>
          </a:prstGeom>
          <a:ln w="34925">
            <a:solidFill>
              <a:srgbClr val="42C5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9876386-B902-188C-FAAE-84F5D0F820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074" y="76039"/>
            <a:ext cx="1856948" cy="594733"/>
          </a:xfrm>
          <a:prstGeom prst="rect">
            <a:avLst/>
          </a:prstGeom>
        </p:spPr>
      </p:pic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310CE26-A364-EC49-7F71-B64B020E1847}"/>
              </a:ext>
            </a:extLst>
          </p:cNvPr>
          <p:cNvSpPr txBox="1">
            <a:spLocks/>
          </p:cNvSpPr>
          <p:nvPr/>
        </p:nvSpPr>
        <p:spPr>
          <a:xfrm>
            <a:off x="6539344" y="207818"/>
            <a:ext cx="5332305" cy="37687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u="none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1828755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sng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  <a:sym typeface="Arial"/>
              </a:rPr>
              <a:t>Partners</a:t>
            </a:r>
          </a:p>
          <a:p>
            <a:pPr marL="285750" marR="0" lvl="0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verpass" panose="00000500000000000000" pitchFamily="2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Coordinator</a:t>
            </a:r>
          </a:p>
          <a:p>
            <a:pPr marL="742939" marR="0" lvl="1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WIT (Ireland)</a:t>
            </a:r>
          </a:p>
          <a:p>
            <a:pPr marL="742939" marR="0" lvl="1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verpass" panose="00000500000000000000" pitchFamily="2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Cancer Hospitals </a:t>
            </a:r>
          </a:p>
          <a:p>
            <a:pPr marL="742939" marR="0" lvl="1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Champalimaud (Portugal)</a:t>
            </a:r>
          </a:p>
          <a:p>
            <a:pPr marL="742939" marR="0" lvl="1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SERMAS (Spain)</a:t>
            </a:r>
          </a:p>
          <a:p>
            <a:pPr marL="742939" marR="0" lvl="1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UPMC (Ireland)</a:t>
            </a:r>
          </a:p>
          <a:p>
            <a:pPr marL="285750" marR="0" lvl="0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verpass" panose="00000500000000000000" pitchFamily="2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Technology and Data experts </a:t>
            </a:r>
          </a:p>
          <a:p>
            <a:pPr marL="742939" marR="0" lvl="1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WIT (Ireland)</a:t>
            </a:r>
          </a:p>
          <a:p>
            <a:pPr marL="742939" marR="0" lvl="1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UNINOVA  (Portugal)</a:t>
            </a:r>
          </a:p>
          <a:p>
            <a:pPr marL="742939" marR="0" lvl="1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Universidad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Politécnica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 de Madrid (Spain)</a:t>
            </a:r>
          </a:p>
          <a:p>
            <a:pPr marL="285750" marR="0" lvl="0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verpass" panose="00000500000000000000" pitchFamily="2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SMEs </a:t>
            </a:r>
          </a:p>
          <a:p>
            <a:pPr marL="742939" marR="0" lvl="1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Deep Blue (Italy)</a:t>
            </a:r>
          </a:p>
          <a:p>
            <a:pPr marL="742939" marR="0" lvl="1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Suite5 Data Intelligence Solutions (Cyprus)</a:t>
            </a:r>
          </a:p>
          <a:p>
            <a:pPr marL="742939" marR="0" lvl="1" indent="-28575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TFC Research and Innovation Limited (Ireland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verpass" panose="00000500000000000000" pitchFamily="2" charset="0"/>
                <a:ea typeface="+mn-ea"/>
                <a:cs typeface="Arial" panose="020B0604020202020204" pitchFamily="34" charset="0"/>
              </a:rPr>
              <a:t>)</a:t>
            </a:r>
            <a:endParaRPr kumimoji="0" lang="en-I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911A1C1-80B9-02B0-B183-B7644F0D51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059" y="4047201"/>
            <a:ext cx="3837141" cy="214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20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CF419F-CB12-475A-9C45-64B935B862A9}"/>
              </a:ext>
            </a:extLst>
          </p:cNvPr>
          <p:cNvSpPr/>
          <p:nvPr/>
        </p:nvSpPr>
        <p:spPr>
          <a:xfrm>
            <a:off x="1" y="-8083"/>
            <a:ext cx="5611905" cy="2631234"/>
          </a:xfrm>
          <a:prstGeom prst="rect">
            <a:avLst/>
          </a:prstGeom>
          <a:solidFill>
            <a:srgbClr val="000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2">
            <a:extLst>
              <a:ext uri="{FF2B5EF4-FFF2-40B4-BE49-F238E27FC236}">
                <a16:creationId xmlns:a16="http://schemas.microsoft.com/office/drawing/2014/main" id="{1A2655DD-063D-4010-A053-9991AE708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599" y="373406"/>
            <a:ext cx="2996945" cy="934128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 FAITH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6D3FF8B9-6199-45B1-96D1-50F672830F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4030" y="1245295"/>
            <a:ext cx="4431695" cy="1248524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Research Theme &amp; Division: 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HealthTech  - MEPS division</a:t>
            </a:r>
          </a:p>
          <a:p>
            <a:endParaRPr lang="en-US" sz="1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gary.mcmanus@waltoninstitute.ie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7742C5-9B5E-4B8C-9349-05D14F69A9DA}"/>
              </a:ext>
            </a:extLst>
          </p:cNvPr>
          <p:cNvCxnSpPr>
            <a:cxnSpLocks/>
          </p:cNvCxnSpPr>
          <p:nvPr/>
        </p:nvCxnSpPr>
        <p:spPr>
          <a:xfrm>
            <a:off x="614030" y="1146868"/>
            <a:ext cx="1768952" cy="0"/>
          </a:xfrm>
          <a:prstGeom prst="line">
            <a:avLst/>
          </a:prstGeom>
          <a:ln w="34925">
            <a:solidFill>
              <a:srgbClr val="42C5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9876386-B902-188C-FAAE-84F5D0F820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074" y="76039"/>
            <a:ext cx="1856948" cy="594733"/>
          </a:xfrm>
          <a:prstGeom prst="rect">
            <a:avLst/>
          </a:prstGeom>
        </p:spPr>
      </p:pic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7B20F48-CAB5-08B4-15CD-88E5BCC593C7}"/>
              </a:ext>
            </a:extLst>
          </p:cNvPr>
          <p:cNvSpPr txBox="1">
            <a:spLocks/>
          </p:cNvSpPr>
          <p:nvPr/>
        </p:nvSpPr>
        <p:spPr>
          <a:xfrm>
            <a:off x="388119" y="3004640"/>
            <a:ext cx="5223787" cy="30218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rgbClr val="00001D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1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 Challenge:</a:t>
            </a:r>
          </a:p>
          <a:p>
            <a:pPr marL="133350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33350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predict negative trends in the mental health of cancer patients that have undergone therapy, and to achieve this through the integration of AI without compromising on privacy of patient’s data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Project Challenges: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Identifying the right indicators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Tackling privacy issues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 Trust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Engaging Users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1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86A5682-9BBD-19E5-036C-7C59F33AD61B}"/>
              </a:ext>
            </a:extLst>
          </p:cNvPr>
          <p:cNvGrpSpPr/>
          <p:nvPr/>
        </p:nvGrpSpPr>
        <p:grpSpPr>
          <a:xfrm>
            <a:off x="6580096" y="867184"/>
            <a:ext cx="4867984" cy="4517616"/>
            <a:chOff x="6522618" y="855888"/>
            <a:chExt cx="5405157" cy="4681883"/>
          </a:xfrm>
        </p:grpSpPr>
        <p:sp>
          <p:nvSpPr>
            <p:cNvPr id="17" name="CasellaDiTesto 107">
              <a:extLst>
                <a:ext uri="{FF2B5EF4-FFF2-40B4-BE49-F238E27FC236}">
                  <a16:creationId xmlns:a16="http://schemas.microsoft.com/office/drawing/2014/main" id="{7CFE9982-41A9-516B-D6B9-D031A6A2614F}"/>
                </a:ext>
              </a:extLst>
            </p:cNvPr>
            <p:cNvSpPr txBox="1"/>
            <p:nvPr/>
          </p:nvSpPr>
          <p:spPr>
            <a:xfrm>
              <a:off x="6831168" y="3392444"/>
              <a:ext cx="4701086" cy="6060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Overpass" panose="00000500000000000000" pitchFamily="2" charset="0"/>
                  <a:ea typeface="+mn-ea"/>
                  <a:cs typeface="+mn-cs"/>
                </a:rPr>
                <a:t>Traditional Centralized AI Models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Overpass" panose="00000500000000000000" pitchFamily="2" charset="0"/>
                  <a:ea typeface="+mn-ea"/>
                  <a:cs typeface="+mn-cs"/>
                </a:rPr>
                <a:t>move data to “central unit”</a:t>
              </a:r>
            </a:p>
          </p:txBody>
        </p:sp>
        <p:pic>
          <p:nvPicPr>
            <p:cNvPr id="18" name="Immagine 132" descr="Immagine che contiene inpiedi, gioco, tenendo, uomo&#10;&#10;Descrizione generata automaticamente">
              <a:extLst>
                <a:ext uri="{FF2B5EF4-FFF2-40B4-BE49-F238E27FC236}">
                  <a16:creationId xmlns:a16="http://schemas.microsoft.com/office/drawing/2014/main" id="{468CB628-03E1-0326-795A-FBB46F0AF0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6522618" y="3967706"/>
              <a:ext cx="1419763" cy="1419763"/>
            </a:xfrm>
            <a:prstGeom prst="rect">
              <a:avLst/>
            </a:prstGeom>
          </p:spPr>
        </p:pic>
        <p:sp>
          <p:nvSpPr>
            <p:cNvPr id="19" name="Rettangolo con angoli arrotondati 133">
              <a:extLst>
                <a:ext uri="{FF2B5EF4-FFF2-40B4-BE49-F238E27FC236}">
                  <a16:creationId xmlns:a16="http://schemas.microsoft.com/office/drawing/2014/main" id="{D645746B-3518-1E28-42CF-D8AB11FCC384}"/>
                </a:ext>
              </a:extLst>
            </p:cNvPr>
            <p:cNvSpPr/>
            <p:nvPr/>
          </p:nvSpPr>
          <p:spPr>
            <a:xfrm flipH="1">
              <a:off x="6831168" y="5247768"/>
              <a:ext cx="802664" cy="216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Overpass" panose="00000500000000000000" pitchFamily="2" charset="0"/>
                  <a:ea typeface="+mn-ea"/>
                  <a:cs typeface="+mn-cs"/>
                </a:rPr>
                <a:t>Patient</a:t>
              </a:r>
            </a:p>
          </p:txBody>
        </p:sp>
        <p:pic>
          <p:nvPicPr>
            <p:cNvPr id="20" name="Google Shape;371;p33">
              <a:extLst>
                <a:ext uri="{FF2B5EF4-FFF2-40B4-BE49-F238E27FC236}">
                  <a16:creationId xmlns:a16="http://schemas.microsoft.com/office/drawing/2014/main" id="{3BB060BA-037D-EFF1-80A2-5BB0BB3CD796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 l="20084" t="22518" r="20335" b="25700"/>
            <a:stretch/>
          </p:blipFill>
          <p:spPr>
            <a:xfrm>
              <a:off x="6580096" y="1836152"/>
              <a:ext cx="1046250" cy="9550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Rettangolo con angoli arrotondati 139">
              <a:extLst>
                <a:ext uri="{FF2B5EF4-FFF2-40B4-BE49-F238E27FC236}">
                  <a16:creationId xmlns:a16="http://schemas.microsoft.com/office/drawing/2014/main" id="{E9F4A484-6986-05EA-EB0C-149B4F79CC54}"/>
                </a:ext>
              </a:extLst>
            </p:cNvPr>
            <p:cNvSpPr/>
            <p:nvPr/>
          </p:nvSpPr>
          <p:spPr>
            <a:xfrm>
              <a:off x="6632904" y="2917114"/>
              <a:ext cx="1046250" cy="216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Overpass" panose="00000500000000000000" pitchFamily="2" charset="0"/>
                  <a:ea typeface="+mn-ea"/>
                  <a:cs typeface="+mn-cs"/>
                </a:rPr>
                <a:t>Sleep Quality</a:t>
              </a:r>
            </a:p>
          </p:txBody>
        </p:sp>
        <p:pic>
          <p:nvPicPr>
            <p:cNvPr id="22" name="Immagine 141">
              <a:extLst>
                <a:ext uri="{FF2B5EF4-FFF2-40B4-BE49-F238E27FC236}">
                  <a16:creationId xmlns:a16="http://schemas.microsoft.com/office/drawing/2014/main" id="{3D5DC7B2-1D9C-ADF3-9236-64D00E18FA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20972" t="21794" r="15525" b="24256"/>
            <a:stretch/>
          </p:blipFill>
          <p:spPr>
            <a:xfrm>
              <a:off x="7811462" y="1836151"/>
              <a:ext cx="1124117" cy="984827"/>
            </a:xfrm>
            <a:prstGeom prst="rect">
              <a:avLst/>
            </a:prstGeom>
          </p:spPr>
        </p:pic>
        <p:sp>
          <p:nvSpPr>
            <p:cNvPr id="23" name="Rettangolo con angoli arrotondati 142">
              <a:extLst>
                <a:ext uri="{FF2B5EF4-FFF2-40B4-BE49-F238E27FC236}">
                  <a16:creationId xmlns:a16="http://schemas.microsoft.com/office/drawing/2014/main" id="{081DD9A3-8623-B9CA-8FBD-5B0680E7F22D}"/>
                </a:ext>
              </a:extLst>
            </p:cNvPr>
            <p:cNvSpPr/>
            <p:nvPr/>
          </p:nvSpPr>
          <p:spPr>
            <a:xfrm>
              <a:off x="7826032" y="2917114"/>
              <a:ext cx="1094978" cy="216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Overpass" panose="00000500000000000000" pitchFamily="2" charset="0"/>
                  <a:ea typeface="+mn-ea"/>
                  <a:cs typeface="+mn-cs"/>
                </a:rPr>
                <a:t>Activity Profile</a:t>
              </a:r>
            </a:p>
          </p:txBody>
        </p:sp>
        <p:pic>
          <p:nvPicPr>
            <p:cNvPr id="24" name="Google Shape;329;p33">
              <a:extLst>
                <a:ext uri="{FF2B5EF4-FFF2-40B4-BE49-F238E27FC236}">
                  <a16:creationId xmlns:a16="http://schemas.microsoft.com/office/drawing/2014/main" id="{6D382EF0-9ABF-9AF4-6D6B-4AA2CFC782E0}"/>
                </a:ext>
              </a:extLst>
            </p:cNvPr>
            <p:cNvPicPr preferRelativeResize="0"/>
            <p:nvPr/>
          </p:nvPicPr>
          <p:blipFill rotWithShape="1">
            <a:blip r:embed="rId6">
              <a:alphaModFix/>
            </a:blip>
            <a:srcRect l="34686" t="11243" r="30900" b="14479"/>
            <a:stretch/>
          </p:blipFill>
          <p:spPr>
            <a:xfrm>
              <a:off x="9084922" y="4049317"/>
              <a:ext cx="539558" cy="12331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" name="Rettangolo con angoli arrotondati 148">
              <a:extLst>
                <a:ext uri="{FF2B5EF4-FFF2-40B4-BE49-F238E27FC236}">
                  <a16:creationId xmlns:a16="http://schemas.microsoft.com/office/drawing/2014/main" id="{4FED9A63-8D64-E879-3A85-9A468722E959}"/>
                </a:ext>
              </a:extLst>
            </p:cNvPr>
            <p:cNvSpPr/>
            <p:nvPr/>
          </p:nvSpPr>
          <p:spPr>
            <a:xfrm>
              <a:off x="8909498" y="5246220"/>
              <a:ext cx="902028" cy="216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Overpass" panose="00000500000000000000" pitchFamily="2" charset="0"/>
                  <a:ea typeface="+mn-ea"/>
                  <a:cs typeface="+mn-cs"/>
                </a:rPr>
                <a:t>FAITH App</a:t>
              </a:r>
            </a:p>
          </p:txBody>
        </p:sp>
        <p:sp>
          <p:nvSpPr>
            <p:cNvPr id="26" name="Rettangolo con angoli arrotondati 136">
              <a:extLst>
                <a:ext uri="{FF2B5EF4-FFF2-40B4-BE49-F238E27FC236}">
                  <a16:creationId xmlns:a16="http://schemas.microsoft.com/office/drawing/2014/main" id="{B8D42A60-BCA1-69F7-6D0A-BEEA158FCA79}"/>
                </a:ext>
              </a:extLst>
            </p:cNvPr>
            <p:cNvSpPr/>
            <p:nvPr/>
          </p:nvSpPr>
          <p:spPr>
            <a:xfrm>
              <a:off x="9084922" y="2917114"/>
              <a:ext cx="1102814" cy="216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Overpass" panose="00000500000000000000" pitchFamily="2" charset="0"/>
                  <a:ea typeface="+mn-ea"/>
                  <a:cs typeface="+mn-cs"/>
                </a:rPr>
                <a:t>Outlook Profile</a:t>
              </a:r>
            </a:p>
          </p:txBody>
        </p:sp>
        <p:pic>
          <p:nvPicPr>
            <p:cNvPr id="29" name="Google Shape;370;p33">
              <a:extLst>
                <a:ext uri="{FF2B5EF4-FFF2-40B4-BE49-F238E27FC236}">
                  <a16:creationId xmlns:a16="http://schemas.microsoft.com/office/drawing/2014/main" id="{A1E7154C-8597-9E96-9FD4-BD1A5E04B2F8}"/>
                </a:ext>
              </a:extLst>
            </p:cNvPr>
            <p:cNvPicPr preferRelativeResize="0"/>
            <p:nvPr/>
          </p:nvPicPr>
          <p:blipFill rotWithShape="1">
            <a:blip r:embed="rId7">
              <a:alphaModFix/>
            </a:blip>
            <a:srcRect l="16780" t="25050" r="16966" b="25317"/>
            <a:stretch/>
          </p:blipFill>
          <p:spPr>
            <a:xfrm>
              <a:off x="9046213" y="1897650"/>
              <a:ext cx="1185892" cy="92332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" name="Rettangolo con angoli arrotondati 145">
              <a:extLst>
                <a:ext uri="{FF2B5EF4-FFF2-40B4-BE49-F238E27FC236}">
                  <a16:creationId xmlns:a16="http://schemas.microsoft.com/office/drawing/2014/main" id="{74EB830D-6097-8369-D7F5-9BDE10D0D604}"/>
                </a:ext>
              </a:extLst>
            </p:cNvPr>
            <p:cNvSpPr/>
            <p:nvPr/>
          </p:nvSpPr>
          <p:spPr>
            <a:xfrm>
              <a:off x="10329712" y="2917940"/>
              <a:ext cx="1189519" cy="216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Overpass" panose="00000500000000000000" pitchFamily="2" charset="0"/>
                  <a:ea typeface="+mn-ea"/>
                  <a:cs typeface="+mn-cs"/>
                </a:rPr>
                <a:t>Nutrition Profile</a:t>
              </a:r>
            </a:p>
          </p:txBody>
        </p:sp>
        <p:pic>
          <p:nvPicPr>
            <p:cNvPr id="31" name="Immagine 152" descr="Immagine che contiene freccia&#10;&#10;Descrizione generata automaticamente">
              <a:extLst>
                <a:ext uri="{FF2B5EF4-FFF2-40B4-BE49-F238E27FC236}">
                  <a16:creationId xmlns:a16="http://schemas.microsoft.com/office/drawing/2014/main" id="{9D2D24E2-05D7-C34D-97D8-5FF8935A780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17362" t="21203" r="17239" b="22443"/>
            <a:stretch/>
          </p:blipFill>
          <p:spPr>
            <a:xfrm>
              <a:off x="10346365" y="1862770"/>
              <a:ext cx="1185891" cy="1021897"/>
            </a:xfrm>
            <a:prstGeom prst="rect">
              <a:avLst/>
            </a:prstGeom>
          </p:spPr>
        </p:pic>
        <p:pic>
          <p:nvPicPr>
            <p:cNvPr id="32" name="Elemento grafico 153">
              <a:extLst>
                <a:ext uri="{FF2B5EF4-FFF2-40B4-BE49-F238E27FC236}">
                  <a16:creationId xmlns:a16="http://schemas.microsoft.com/office/drawing/2014/main" id="{A2D151CC-9A26-30AC-4B4F-EB32347DAE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 b="17873"/>
            <a:stretch/>
          </p:blipFill>
          <p:spPr>
            <a:xfrm>
              <a:off x="8525172" y="855888"/>
              <a:ext cx="820813" cy="856308"/>
            </a:xfrm>
            <a:prstGeom prst="rect">
              <a:avLst/>
            </a:prstGeom>
          </p:spPr>
        </p:pic>
        <p:sp>
          <p:nvSpPr>
            <p:cNvPr id="33" name="Rettangolo con angoli arrotondati 154">
              <a:extLst>
                <a:ext uri="{FF2B5EF4-FFF2-40B4-BE49-F238E27FC236}">
                  <a16:creationId xmlns:a16="http://schemas.microsoft.com/office/drawing/2014/main" id="{56F87371-EFCD-6A70-0807-41B4D4CDE417}"/>
                </a:ext>
              </a:extLst>
            </p:cNvPr>
            <p:cNvSpPr/>
            <p:nvPr/>
          </p:nvSpPr>
          <p:spPr>
            <a:xfrm>
              <a:off x="7639377" y="1705440"/>
              <a:ext cx="2688710" cy="18380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Overpass" panose="00000500000000000000" pitchFamily="2" charset="0"/>
                  <a:ea typeface="+mn-ea"/>
                  <a:cs typeface="+mn-cs"/>
                </a:rPr>
                <a:t>Central Unit / Cloud</a:t>
              </a:r>
            </a:p>
          </p:txBody>
        </p:sp>
        <p:pic>
          <p:nvPicPr>
            <p:cNvPr id="34" name="Google Shape;342;p33">
              <a:extLst>
                <a:ext uri="{FF2B5EF4-FFF2-40B4-BE49-F238E27FC236}">
                  <a16:creationId xmlns:a16="http://schemas.microsoft.com/office/drawing/2014/main" id="{A0DFC57B-C912-AF77-9720-A20E12C841AC}"/>
                </a:ext>
              </a:extLst>
            </p:cNvPr>
            <p:cNvPicPr preferRelativeResize="0"/>
            <p:nvPr/>
          </p:nvPicPr>
          <p:blipFill rotWithShape="1">
            <a:blip r:embed="rId11">
              <a:alphaModFix/>
            </a:blip>
            <a:srcRect l="20769" t="9927" r="30313" b="6856"/>
            <a:stretch/>
          </p:blipFill>
          <p:spPr>
            <a:xfrm>
              <a:off x="10784680" y="4174080"/>
              <a:ext cx="828674" cy="11083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" name="Rettangolo con angoli arrotondati 42">
              <a:extLst>
                <a:ext uri="{FF2B5EF4-FFF2-40B4-BE49-F238E27FC236}">
                  <a16:creationId xmlns:a16="http://schemas.microsoft.com/office/drawing/2014/main" id="{C6662CD0-21E8-9DCE-61B1-357ECE34B73C}"/>
                </a:ext>
              </a:extLst>
            </p:cNvPr>
            <p:cNvSpPr/>
            <p:nvPr/>
          </p:nvSpPr>
          <p:spPr>
            <a:xfrm>
              <a:off x="10470259" y="5170668"/>
              <a:ext cx="1457516" cy="3671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Overpass" panose="00000500000000000000" pitchFamily="2" charset="0"/>
                  <a:ea typeface="+mn-ea"/>
                  <a:cs typeface="+mn-cs"/>
                </a:rPr>
                <a:t>Medical personnel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1378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CF419F-CB12-475A-9C45-64B935B862A9}"/>
              </a:ext>
            </a:extLst>
          </p:cNvPr>
          <p:cNvSpPr/>
          <p:nvPr/>
        </p:nvSpPr>
        <p:spPr>
          <a:xfrm>
            <a:off x="1" y="-8083"/>
            <a:ext cx="5611905" cy="2631234"/>
          </a:xfrm>
          <a:prstGeom prst="rect">
            <a:avLst/>
          </a:prstGeom>
          <a:solidFill>
            <a:srgbClr val="000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2">
            <a:extLst>
              <a:ext uri="{FF2B5EF4-FFF2-40B4-BE49-F238E27FC236}">
                <a16:creationId xmlns:a16="http://schemas.microsoft.com/office/drawing/2014/main" id="{1A2655DD-063D-4010-A053-9991AE708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599" y="373406"/>
            <a:ext cx="2996945" cy="934128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 FAITH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6D3FF8B9-6199-45B1-96D1-50F672830F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4030" y="1245295"/>
            <a:ext cx="4431695" cy="1248524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Research Theme &amp; Division: 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HealthTech  - MEPS division</a:t>
            </a:r>
          </a:p>
          <a:p>
            <a:endParaRPr lang="en-US" sz="1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gary.mcmanus@waltoninstitute.ie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7742C5-9B5E-4B8C-9349-05D14F69A9DA}"/>
              </a:ext>
            </a:extLst>
          </p:cNvPr>
          <p:cNvCxnSpPr>
            <a:cxnSpLocks/>
          </p:cNvCxnSpPr>
          <p:nvPr/>
        </p:nvCxnSpPr>
        <p:spPr>
          <a:xfrm>
            <a:off x="614030" y="1146868"/>
            <a:ext cx="1768952" cy="0"/>
          </a:xfrm>
          <a:prstGeom prst="line">
            <a:avLst/>
          </a:prstGeom>
          <a:ln w="34925">
            <a:solidFill>
              <a:srgbClr val="42C5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9876386-B902-188C-FAAE-84F5D0F820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074" y="76039"/>
            <a:ext cx="1856948" cy="594733"/>
          </a:xfrm>
          <a:prstGeom prst="rect">
            <a:avLst/>
          </a:prstGeom>
        </p:spPr>
      </p:pic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7B20F48-CAB5-08B4-15CD-88E5BCC593C7}"/>
              </a:ext>
            </a:extLst>
          </p:cNvPr>
          <p:cNvSpPr txBox="1">
            <a:spLocks/>
          </p:cNvSpPr>
          <p:nvPr/>
        </p:nvSpPr>
        <p:spPr>
          <a:xfrm>
            <a:off x="388119" y="3004640"/>
            <a:ext cx="5223787" cy="30218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rgbClr val="00001D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1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 Challenge:</a:t>
            </a:r>
          </a:p>
          <a:p>
            <a:pPr marL="133350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33350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predict negative trends in the mental health of cancer patients that have undergone therapy, and to achieve this through the integration of AI without compromising on privacy of patient’s data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Project Challenges: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Identifying the right indicators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Tackling privacy issues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 Trust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Engaging Users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1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366997D-943F-FAED-F0F1-E8DA65742A48}"/>
              </a:ext>
            </a:extLst>
          </p:cNvPr>
          <p:cNvGrpSpPr/>
          <p:nvPr/>
        </p:nvGrpSpPr>
        <p:grpSpPr>
          <a:xfrm>
            <a:off x="5815436" y="670772"/>
            <a:ext cx="5942965" cy="5355732"/>
            <a:chOff x="6380110" y="1863949"/>
            <a:chExt cx="4952160" cy="4242499"/>
          </a:xfrm>
        </p:grpSpPr>
        <p:pic>
          <p:nvPicPr>
            <p:cNvPr id="36" name="Elemento grafico 176">
              <a:extLst>
                <a:ext uri="{FF2B5EF4-FFF2-40B4-BE49-F238E27FC236}">
                  <a16:creationId xmlns:a16="http://schemas.microsoft.com/office/drawing/2014/main" id="{1309B7C1-552A-F753-69C3-280C4CA136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 b="17873"/>
            <a:stretch/>
          </p:blipFill>
          <p:spPr>
            <a:xfrm>
              <a:off x="8325185" y="1863949"/>
              <a:ext cx="820813" cy="856308"/>
            </a:xfrm>
            <a:prstGeom prst="rect">
              <a:avLst/>
            </a:prstGeom>
          </p:spPr>
        </p:pic>
        <p:sp>
          <p:nvSpPr>
            <p:cNvPr id="37" name="CasellaDiTesto 155">
              <a:extLst>
                <a:ext uri="{FF2B5EF4-FFF2-40B4-BE49-F238E27FC236}">
                  <a16:creationId xmlns:a16="http://schemas.microsoft.com/office/drawing/2014/main" id="{1BA43845-E954-871C-C18A-DF01F1B8244C}"/>
                </a:ext>
              </a:extLst>
            </p:cNvPr>
            <p:cNvSpPr txBox="1"/>
            <p:nvPr/>
          </p:nvSpPr>
          <p:spPr>
            <a:xfrm>
              <a:off x="7017287" y="2991186"/>
              <a:ext cx="3881958" cy="5119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Overpass" panose="00000500000000000000" pitchFamily="2" charset="0"/>
                  <a:ea typeface="+mn-ea"/>
                  <a:cs typeface="+mn-cs"/>
                </a:rPr>
                <a:t>FAITH uses a Federated Learning approach to move AI analytics to local device</a:t>
              </a:r>
            </a:p>
          </p:txBody>
        </p:sp>
        <p:grpSp>
          <p:nvGrpSpPr>
            <p:cNvPr id="38" name="Gruppo 156">
              <a:extLst>
                <a:ext uri="{FF2B5EF4-FFF2-40B4-BE49-F238E27FC236}">
                  <a16:creationId xmlns:a16="http://schemas.microsoft.com/office/drawing/2014/main" id="{D11E9A16-7243-2326-82DD-55141F79EB3E}"/>
                </a:ext>
              </a:extLst>
            </p:cNvPr>
            <p:cNvGrpSpPr/>
            <p:nvPr/>
          </p:nvGrpSpPr>
          <p:grpSpPr>
            <a:xfrm>
              <a:off x="7166667" y="3414400"/>
              <a:ext cx="1419763" cy="1496062"/>
              <a:chOff x="6366570" y="5039305"/>
              <a:chExt cx="1419763" cy="1496062"/>
            </a:xfrm>
          </p:grpSpPr>
          <p:pic>
            <p:nvPicPr>
              <p:cNvPr id="39" name="Immagine 157" descr="Immagine che contiene inpiedi, gioco, tenendo, uomo&#10;&#10;Descrizione generata automaticamente">
                <a:extLst>
                  <a:ext uri="{FF2B5EF4-FFF2-40B4-BE49-F238E27FC236}">
                    <a16:creationId xmlns:a16="http://schemas.microsoft.com/office/drawing/2014/main" id="{49CB19B0-F1C6-54C1-794F-23395726A3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flipH="1">
                <a:off x="6366570" y="5039305"/>
                <a:ext cx="1419763" cy="1419763"/>
              </a:xfrm>
              <a:prstGeom prst="rect">
                <a:avLst/>
              </a:prstGeom>
            </p:spPr>
          </p:pic>
          <p:sp>
            <p:nvSpPr>
              <p:cNvPr id="40" name="Rettangolo con angoli arrotondati 158">
                <a:extLst>
                  <a:ext uri="{FF2B5EF4-FFF2-40B4-BE49-F238E27FC236}">
                    <a16:creationId xmlns:a16="http://schemas.microsoft.com/office/drawing/2014/main" id="{383398B7-5DE9-B80A-5A56-D8AB0B59BCF1}"/>
                  </a:ext>
                </a:extLst>
              </p:cNvPr>
              <p:cNvSpPr/>
              <p:nvPr/>
            </p:nvSpPr>
            <p:spPr>
              <a:xfrm flipH="1">
                <a:off x="6675120" y="6319367"/>
                <a:ext cx="802664" cy="2160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Overpass" panose="00000500000000000000" pitchFamily="2" charset="0"/>
                    <a:ea typeface="+mn-ea"/>
                    <a:cs typeface="+mn-cs"/>
                  </a:rPr>
                  <a:t>Patient</a:t>
                </a:r>
              </a:p>
            </p:txBody>
          </p:sp>
        </p:grpSp>
        <p:grpSp>
          <p:nvGrpSpPr>
            <p:cNvPr id="41" name="Gruppo 165">
              <a:extLst>
                <a:ext uri="{FF2B5EF4-FFF2-40B4-BE49-F238E27FC236}">
                  <a16:creationId xmlns:a16="http://schemas.microsoft.com/office/drawing/2014/main" id="{C54BA4F8-9390-9725-3B53-B425478739DB}"/>
                </a:ext>
              </a:extLst>
            </p:cNvPr>
            <p:cNvGrpSpPr/>
            <p:nvPr/>
          </p:nvGrpSpPr>
          <p:grpSpPr>
            <a:xfrm>
              <a:off x="8688353" y="3497559"/>
              <a:ext cx="902028" cy="1412903"/>
              <a:chOff x="7877793" y="5132616"/>
              <a:chExt cx="902028" cy="1412903"/>
            </a:xfrm>
          </p:grpSpPr>
          <p:pic>
            <p:nvPicPr>
              <p:cNvPr id="42" name="Google Shape;329;p33">
                <a:extLst>
                  <a:ext uri="{FF2B5EF4-FFF2-40B4-BE49-F238E27FC236}">
                    <a16:creationId xmlns:a16="http://schemas.microsoft.com/office/drawing/2014/main" id="{978E6B98-6CCC-D4FA-E0DA-5E2079A415F6}"/>
                  </a:ext>
                </a:extLst>
              </p:cNvPr>
              <p:cNvPicPr preferRelativeResize="0"/>
              <p:nvPr/>
            </p:nvPicPr>
            <p:blipFill rotWithShape="1">
              <a:blip r:embed="rId6">
                <a:alphaModFix/>
              </a:blip>
              <a:srcRect l="34686" t="11243" r="30900" b="14479"/>
              <a:stretch/>
            </p:blipFill>
            <p:spPr>
              <a:xfrm>
                <a:off x="8053217" y="5132616"/>
                <a:ext cx="539558" cy="123314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3" name="Rettangolo con angoli arrotondati 167">
                <a:extLst>
                  <a:ext uri="{FF2B5EF4-FFF2-40B4-BE49-F238E27FC236}">
                    <a16:creationId xmlns:a16="http://schemas.microsoft.com/office/drawing/2014/main" id="{A1A58F9D-0ADB-9C4E-A132-4B44A848CBDA}"/>
                  </a:ext>
                </a:extLst>
              </p:cNvPr>
              <p:cNvSpPr/>
              <p:nvPr/>
            </p:nvSpPr>
            <p:spPr>
              <a:xfrm>
                <a:off x="7877793" y="6329519"/>
                <a:ext cx="902028" cy="2160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Overpass" panose="00000500000000000000" pitchFamily="2" charset="0"/>
                    <a:ea typeface="+mn-ea"/>
                    <a:cs typeface="+mn-cs"/>
                  </a:rPr>
                  <a:t>FAITH App</a:t>
                </a:r>
              </a:p>
            </p:txBody>
          </p:sp>
        </p:grpSp>
        <p:grpSp>
          <p:nvGrpSpPr>
            <p:cNvPr id="44" name="Gruppo 9">
              <a:extLst>
                <a:ext uri="{FF2B5EF4-FFF2-40B4-BE49-F238E27FC236}">
                  <a16:creationId xmlns:a16="http://schemas.microsoft.com/office/drawing/2014/main" id="{960B0FEF-1B9B-1B5A-E44E-4232AF577F0A}"/>
                </a:ext>
              </a:extLst>
            </p:cNvPr>
            <p:cNvGrpSpPr/>
            <p:nvPr/>
          </p:nvGrpSpPr>
          <p:grpSpPr>
            <a:xfrm>
              <a:off x="6380110" y="4808659"/>
              <a:ext cx="4952160" cy="1297789"/>
              <a:chOff x="6380110" y="2842699"/>
              <a:chExt cx="4952160" cy="1297789"/>
            </a:xfrm>
          </p:grpSpPr>
          <p:grpSp>
            <p:nvGrpSpPr>
              <p:cNvPr id="45" name="Gruppo 159">
                <a:extLst>
                  <a:ext uri="{FF2B5EF4-FFF2-40B4-BE49-F238E27FC236}">
                    <a16:creationId xmlns:a16="http://schemas.microsoft.com/office/drawing/2014/main" id="{86A69E00-378C-1298-BAB8-B0A6B2C5BB2F}"/>
                  </a:ext>
                </a:extLst>
              </p:cNvPr>
              <p:cNvGrpSpPr/>
              <p:nvPr/>
            </p:nvGrpSpPr>
            <p:grpSpPr>
              <a:xfrm>
                <a:off x="6380110" y="2842700"/>
                <a:ext cx="1099058" cy="1296962"/>
                <a:chOff x="863369" y="2642358"/>
                <a:chExt cx="1099058" cy="1296962"/>
              </a:xfrm>
            </p:grpSpPr>
            <p:pic>
              <p:nvPicPr>
                <p:cNvPr id="55" name="Google Shape;371;p33">
                  <a:extLst>
                    <a:ext uri="{FF2B5EF4-FFF2-40B4-BE49-F238E27FC236}">
                      <a16:creationId xmlns:a16="http://schemas.microsoft.com/office/drawing/2014/main" id="{6C61A672-63D9-3B8A-C8AA-5A27BC7CFAAC}"/>
                    </a:ext>
                  </a:extLst>
                </p:cNvPr>
                <p:cNvPicPr preferRelativeResize="0"/>
                <p:nvPr/>
              </p:nvPicPr>
              <p:blipFill rotWithShape="1">
                <a:blip r:embed="rId7">
                  <a:alphaModFix/>
                </a:blip>
                <a:srcRect l="20084" t="22518" r="20335" b="25700"/>
                <a:stretch/>
              </p:blipFill>
              <p:spPr>
                <a:xfrm>
                  <a:off x="863369" y="2642358"/>
                  <a:ext cx="1046250" cy="955014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56" name="Rettangolo con angoli arrotondati 161">
                  <a:extLst>
                    <a:ext uri="{FF2B5EF4-FFF2-40B4-BE49-F238E27FC236}">
                      <a16:creationId xmlns:a16="http://schemas.microsoft.com/office/drawing/2014/main" id="{6960C24C-50AB-8089-3708-B8FA860C549F}"/>
                    </a:ext>
                  </a:extLst>
                </p:cNvPr>
                <p:cNvSpPr/>
                <p:nvPr/>
              </p:nvSpPr>
              <p:spPr>
                <a:xfrm>
                  <a:off x="916177" y="3723320"/>
                  <a:ext cx="1046250" cy="21600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effectLst/>
                      <a:uLnTx/>
                      <a:uFillTx/>
                      <a:latin typeface="Overpass" panose="00000500000000000000" pitchFamily="2" charset="0"/>
                      <a:ea typeface="+mn-ea"/>
                      <a:cs typeface="+mn-cs"/>
                    </a:rPr>
                    <a:t>Sleep Quality</a:t>
                  </a:r>
                </a:p>
              </p:txBody>
            </p:sp>
          </p:grpSp>
          <p:grpSp>
            <p:nvGrpSpPr>
              <p:cNvPr id="46" name="Gruppo 162">
                <a:extLst>
                  <a:ext uri="{FF2B5EF4-FFF2-40B4-BE49-F238E27FC236}">
                    <a16:creationId xmlns:a16="http://schemas.microsoft.com/office/drawing/2014/main" id="{82CAC261-680F-D8B0-9CEF-F83518633A88}"/>
                  </a:ext>
                </a:extLst>
              </p:cNvPr>
              <p:cNvGrpSpPr/>
              <p:nvPr/>
            </p:nvGrpSpPr>
            <p:grpSpPr>
              <a:xfrm>
                <a:off x="7611476" y="2842699"/>
                <a:ext cx="1124117" cy="1296963"/>
                <a:chOff x="2094735" y="2642357"/>
                <a:chExt cx="1124117" cy="1296963"/>
              </a:xfrm>
            </p:grpSpPr>
            <p:pic>
              <p:nvPicPr>
                <p:cNvPr id="53" name="Immagine 163">
                  <a:extLst>
                    <a:ext uri="{FF2B5EF4-FFF2-40B4-BE49-F238E27FC236}">
                      <a16:creationId xmlns:a16="http://schemas.microsoft.com/office/drawing/2014/main" id="{D70DF37D-DDD2-4098-2799-1CC635C7F13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8"/>
                <a:srcRect l="20972" t="21794" r="15525" b="24256"/>
                <a:stretch/>
              </p:blipFill>
              <p:spPr>
                <a:xfrm>
                  <a:off x="2094735" y="2642357"/>
                  <a:ext cx="1124117" cy="984827"/>
                </a:xfrm>
                <a:prstGeom prst="rect">
                  <a:avLst/>
                </a:prstGeom>
              </p:spPr>
            </p:pic>
            <p:sp>
              <p:nvSpPr>
                <p:cNvPr id="54" name="Rettangolo con angoli arrotondati 164">
                  <a:extLst>
                    <a:ext uri="{FF2B5EF4-FFF2-40B4-BE49-F238E27FC236}">
                      <a16:creationId xmlns:a16="http://schemas.microsoft.com/office/drawing/2014/main" id="{571EF64C-5E0A-FC0B-AAE0-ACC3A351EF5F}"/>
                    </a:ext>
                  </a:extLst>
                </p:cNvPr>
                <p:cNvSpPr/>
                <p:nvPr/>
              </p:nvSpPr>
              <p:spPr>
                <a:xfrm>
                  <a:off x="2109305" y="3723320"/>
                  <a:ext cx="1094978" cy="21600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effectLst/>
                      <a:uLnTx/>
                      <a:uFillTx/>
                      <a:latin typeface="Overpass" panose="00000500000000000000" pitchFamily="2" charset="0"/>
                      <a:ea typeface="+mn-ea"/>
                      <a:cs typeface="+mn-cs"/>
                    </a:rPr>
                    <a:t>Activity Profile</a:t>
                  </a:r>
                </a:p>
              </p:txBody>
            </p:sp>
          </p:grpSp>
          <p:grpSp>
            <p:nvGrpSpPr>
              <p:cNvPr id="47" name="Gruppo 168">
                <a:extLst>
                  <a:ext uri="{FF2B5EF4-FFF2-40B4-BE49-F238E27FC236}">
                    <a16:creationId xmlns:a16="http://schemas.microsoft.com/office/drawing/2014/main" id="{C5C19B14-03A6-8FB7-FB6C-CCAE1AC1DD1D}"/>
                  </a:ext>
                </a:extLst>
              </p:cNvPr>
              <p:cNvGrpSpPr/>
              <p:nvPr/>
            </p:nvGrpSpPr>
            <p:grpSpPr>
              <a:xfrm>
                <a:off x="8846227" y="2904198"/>
                <a:ext cx="1185892" cy="1235464"/>
                <a:chOff x="3329486" y="2703856"/>
                <a:chExt cx="1185892" cy="1235464"/>
              </a:xfrm>
            </p:grpSpPr>
            <p:sp>
              <p:nvSpPr>
                <p:cNvPr id="51" name="Rettangolo con angoli arrotondati 169">
                  <a:extLst>
                    <a:ext uri="{FF2B5EF4-FFF2-40B4-BE49-F238E27FC236}">
                      <a16:creationId xmlns:a16="http://schemas.microsoft.com/office/drawing/2014/main" id="{E8153E0D-345F-43EB-BE28-E8FD68A9CEA8}"/>
                    </a:ext>
                  </a:extLst>
                </p:cNvPr>
                <p:cNvSpPr/>
                <p:nvPr/>
              </p:nvSpPr>
              <p:spPr>
                <a:xfrm>
                  <a:off x="3368195" y="3723320"/>
                  <a:ext cx="1102814" cy="21600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effectLst/>
                      <a:uLnTx/>
                      <a:uFillTx/>
                      <a:latin typeface="Overpass" panose="00000500000000000000" pitchFamily="2" charset="0"/>
                      <a:ea typeface="+mn-ea"/>
                      <a:cs typeface="+mn-cs"/>
                    </a:rPr>
                    <a:t>Outlook Profile</a:t>
                  </a:r>
                </a:p>
              </p:txBody>
            </p:sp>
            <p:pic>
              <p:nvPicPr>
                <p:cNvPr id="52" name="Google Shape;370;p33">
                  <a:extLst>
                    <a:ext uri="{FF2B5EF4-FFF2-40B4-BE49-F238E27FC236}">
                      <a16:creationId xmlns:a16="http://schemas.microsoft.com/office/drawing/2014/main" id="{C63EBA6A-E4E8-47EC-2EF5-4D68469ADF9F}"/>
                    </a:ext>
                  </a:extLst>
                </p:cNvPr>
                <p:cNvPicPr preferRelativeResize="0"/>
                <p:nvPr/>
              </p:nvPicPr>
              <p:blipFill rotWithShape="1">
                <a:blip r:embed="rId9">
                  <a:alphaModFix/>
                </a:blip>
                <a:srcRect l="16780" t="25050" r="16966" b="25317"/>
                <a:stretch/>
              </p:blipFill>
              <p:spPr>
                <a:xfrm>
                  <a:off x="3329486" y="2703856"/>
                  <a:ext cx="1185892" cy="923329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48" name="Gruppo 171">
                <a:extLst>
                  <a:ext uri="{FF2B5EF4-FFF2-40B4-BE49-F238E27FC236}">
                    <a16:creationId xmlns:a16="http://schemas.microsoft.com/office/drawing/2014/main" id="{CF293936-AA1C-E7C5-122C-365CE047B22B}"/>
                  </a:ext>
                </a:extLst>
              </p:cNvPr>
              <p:cNvGrpSpPr/>
              <p:nvPr/>
            </p:nvGrpSpPr>
            <p:grpSpPr>
              <a:xfrm>
                <a:off x="10129726" y="2869318"/>
                <a:ext cx="1202544" cy="1271170"/>
                <a:chOff x="4612985" y="2668976"/>
                <a:chExt cx="1202544" cy="1271170"/>
              </a:xfrm>
            </p:grpSpPr>
            <p:sp>
              <p:nvSpPr>
                <p:cNvPr id="49" name="Rettangolo con angoli arrotondati 172">
                  <a:extLst>
                    <a:ext uri="{FF2B5EF4-FFF2-40B4-BE49-F238E27FC236}">
                      <a16:creationId xmlns:a16="http://schemas.microsoft.com/office/drawing/2014/main" id="{BABFC6B8-CFE2-51B0-3AF3-857D06C7CCAB}"/>
                    </a:ext>
                  </a:extLst>
                </p:cNvPr>
                <p:cNvSpPr/>
                <p:nvPr/>
              </p:nvSpPr>
              <p:spPr>
                <a:xfrm>
                  <a:off x="4612985" y="3724146"/>
                  <a:ext cx="1189519" cy="21600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effectLst/>
                      <a:uLnTx/>
                      <a:uFillTx/>
                      <a:latin typeface="Overpass" panose="00000500000000000000" pitchFamily="2" charset="0"/>
                      <a:ea typeface="+mn-ea"/>
                      <a:cs typeface="+mn-cs"/>
                    </a:rPr>
                    <a:t>Nutrition Profile</a:t>
                  </a:r>
                </a:p>
              </p:txBody>
            </p:sp>
            <p:pic>
              <p:nvPicPr>
                <p:cNvPr id="50" name="Immagine 173" descr="Immagine che contiene freccia&#10;&#10;Descrizione generata automaticamente">
                  <a:extLst>
                    <a:ext uri="{FF2B5EF4-FFF2-40B4-BE49-F238E27FC236}">
                      <a16:creationId xmlns:a16="http://schemas.microsoft.com/office/drawing/2014/main" id="{84A611D5-6B90-5671-3D8D-1BDD2F7AE9C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0"/>
                <a:srcRect l="17362" t="21203" r="17239" b="22443"/>
                <a:stretch/>
              </p:blipFill>
              <p:spPr>
                <a:xfrm>
                  <a:off x="4629638" y="2668976"/>
                  <a:ext cx="1185891" cy="1021897"/>
                </a:xfrm>
                <a:prstGeom prst="rect">
                  <a:avLst/>
                </a:prstGeom>
              </p:spPr>
            </p:pic>
          </p:grpSp>
        </p:grpSp>
        <p:pic>
          <p:nvPicPr>
            <p:cNvPr id="57" name="Elemento grafico 174">
              <a:extLst>
                <a:ext uri="{FF2B5EF4-FFF2-40B4-BE49-F238E27FC236}">
                  <a16:creationId xmlns:a16="http://schemas.microsoft.com/office/drawing/2014/main" id="{5D23DE7B-3C44-B118-906E-30ED85020F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rcRect b="17873"/>
            <a:stretch/>
          </p:blipFill>
          <p:spPr>
            <a:xfrm>
              <a:off x="9855491" y="3783480"/>
              <a:ext cx="820813" cy="856308"/>
            </a:xfrm>
            <a:prstGeom prst="rect">
              <a:avLst/>
            </a:prstGeom>
          </p:spPr>
        </p:pic>
        <p:sp>
          <p:nvSpPr>
            <p:cNvPr id="58" name="Rettangolo con angoli arrotondati 175">
              <a:extLst>
                <a:ext uri="{FF2B5EF4-FFF2-40B4-BE49-F238E27FC236}">
                  <a16:creationId xmlns:a16="http://schemas.microsoft.com/office/drawing/2014/main" id="{23553115-8751-7B3E-029E-279CDD85B13E}"/>
                </a:ext>
              </a:extLst>
            </p:cNvPr>
            <p:cNvSpPr/>
            <p:nvPr/>
          </p:nvSpPr>
          <p:spPr>
            <a:xfrm>
              <a:off x="7439391" y="2711988"/>
              <a:ext cx="2688710" cy="18380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Overpass" panose="00000500000000000000" pitchFamily="2" charset="0"/>
                  <a:ea typeface="+mn-ea"/>
                  <a:cs typeface="+mn-cs"/>
                </a:rPr>
                <a:t>Central Unit / Cloud</a:t>
              </a:r>
            </a:p>
          </p:txBody>
        </p:sp>
        <p:sp>
          <p:nvSpPr>
            <p:cNvPr id="59" name="Rettangolo con angoli arrotondati 177">
              <a:extLst>
                <a:ext uri="{FF2B5EF4-FFF2-40B4-BE49-F238E27FC236}">
                  <a16:creationId xmlns:a16="http://schemas.microsoft.com/office/drawing/2014/main" id="{3B6B3FD8-2A02-A0E4-A491-EDD878131F57}"/>
                </a:ext>
              </a:extLst>
            </p:cNvPr>
            <p:cNvSpPr/>
            <p:nvPr/>
          </p:nvSpPr>
          <p:spPr>
            <a:xfrm>
              <a:off x="9997216" y="4692862"/>
              <a:ext cx="902028" cy="216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Overpass" panose="00000500000000000000" pitchFamily="2" charset="0"/>
                  <a:ea typeface="+mn-ea"/>
                  <a:cs typeface="+mn-cs"/>
                </a:rPr>
                <a:t>Local AI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4263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CF419F-CB12-475A-9C45-64B935B862A9}"/>
              </a:ext>
            </a:extLst>
          </p:cNvPr>
          <p:cNvSpPr/>
          <p:nvPr/>
        </p:nvSpPr>
        <p:spPr>
          <a:xfrm>
            <a:off x="1" y="-8083"/>
            <a:ext cx="5611905" cy="2631234"/>
          </a:xfrm>
          <a:prstGeom prst="rect">
            <a:avLst/>
          </a:prstGeom>
          <a:solidFill>
            <a:srgbClr val="000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itle 2">
            <a:extLst>
              <a:ext uri="{FF2B5EF4-FFF2-40B4-BE49-F238E27FC236}">
                <a16:creationId xmlns:a16="http://schemas.microsoft.com/office/drawing/2014/main" id="{1A2655DD-063D-4010-A053-9991AE708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599" y="373406"/>
            <a:ext cx="2996945" cy="934128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 FAITH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6D3FF8B9-6199-45B1-96D1-50F672830F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4030" y="1245295"/>
            <a:ext cx="4431695" cy="1248524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Research Theme &amp; Division: 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HealthTech  - MEPS division</a:t>
            </a:r>
          </a:p>
          <a:p>
            <a:endParaRPr lang="en-US" sz="1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gary.mcmanus@waltoninstitute.ie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7742C5-9B5E-4B8C-9349-05D14F69A9DA}"/>
              </a:ext>
            </a:extLst>
          </p:cNvPr>
          <p:cNvCxnSpPr>
            <a:cxnSpLocks/>
          </p:cNvCxnSpPr>
          <p:nvPr/>
        </p:nvCxnSpPr>
        <p:spPr>
          <a:xfrm>
            <a:off x="614030" y="1146868"/>
            <a:ext cx="1768952" cy="0"/>
          </a:xfrm>
          <a:prstGeom prst="line">
            <a:avLst/>
          </a:prstGeom>
          <a:ln w="34925">
            <a:solidFill>
              <a:srgbClr val="42C5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9876386-B902-188C-FAAE-84F5D0F820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074" y="76039"/>
            <a:ext cx="1856948" cy="594733"/>
          </a:xfrm>
          <a:prstGeom prst="rect">
            <a:avLst/>
          </a:prstGeom>
        </p:spPr>
      </p:pic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7B20F48-CAB5-08B4-15CD-88E5BCC593C7}"/>
              </a:ext>
            </a:extLst>
          </p:cNvPr>
          <p:cNvSpPr txBox="1">
            <a:spLocks/>
          </p:cNvSpPr>
          <p:nvPr/>
        </p:nvSpPr>
        <p:spPr>
          <a:xfrm>
            <a:off x="388119" y="3004640"/>
            <a:ext cx="5223787" cy="302186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rgbClr val="00001D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1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Novel Approach: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Federated Learning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 Predictive Modelling for depression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Analysis of Depression biomarkers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End User Validation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Impact (&amp; Links to other projects?):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Awareness of mental status in cancer survivors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1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Clustering of all projects in the call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1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Better Practice Guide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1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Participation in OPEN DEI Health Group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1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Immagine 5">
            <a:extLst>
              <a:ext uri="{FF2B5EF4-FFF2-40B4-BE49-F238E27FC236}">
                <a16:creationId xmlns:a16="http://schemas.microsoft.com/office/drawing/2014/main" id="{6F73E54A-133D-551E-BCF6-D9C51CEED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4294" y="1420746"/>
            <a:ext cx="6048373" cy="401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888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D6CE016BF80444A92B3117520BBE86" ma:contentTypeVersion="13" ma:contentTypeDescription="Create a new document." ma:contentTypeScope="" ma:versionID="be17c43291236d0411280135c2acdd82">
  <xsd:schema xmlns:xsd="http://www.w3.org/2001/XMLSchema" xmlns:xs="http://www.w3.org/2001/XMLSchema" xmlns:p="http://schemas.microsoft.com/office/2006/metadata/properties" xmlns:ns2="17cc958a-370c-45a0-b6e7-4a053456b1a1" xmlns:ns3="80af4a24-5e3c-475b-b5a3-c81a48a4b556" targetNamespace="http://schemas.microsoft.com/office/2006/metadata/properties" ma:root="true" ma:fieldsID="feaf51e140365f7dff0018c63d8c2b06" ns2:_="" ns3:_="">
    <xsd:import namespace="17cc958a-370c-45a0-b6e7-4a053456b1a1"/>
    <xsd:import namespace="80af4a24-5e3c-475b-b5a3-c81a48a4b5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cc958a-370c-45a0-b6e7-4a053456b1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ebb2eb3-c50d-4339-88cb-14512bec2d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af4a24-5e3c-475b-b5a3-c81a48a4b55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7342aa1-339f-4b8b-9414-d53c597ac654}" ma:internalName="TaxCatchAll" ma:showField="CatchAllData" ma:web="80af4a24-5e3c-475b-b5a3-c81a48a4b5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cc958a-370c-45a0-b6e7-4a053456b1a1">
      <Terms xmlns="http://schemas.microsoft.com/office/infopath/2007/PartnerControls"/>
    </lcf76f155ced4ddcb4097134ff3c332f>
    <TaxCatchAll xmlns="80af4a24-5e3c-475b-b5a3-c81a48a4b556" xsi:nil="true"/>
    <MediaLengthInSeconds xmlns="17cc958a-370c-45a0-b6e7-4a053456b1a1" xsi:nil="true"/>
  </documentManagement>
</p:properties>
</file>

<file path=customXml/itemProps1.xml><?xml version="1.0" encoding="utf-8"?>
<ds:datastoreItem xmlns:ds="http://schemas.openxmlformats.org/officeDocument/2006/customXml" ds:itemID="{A7F4A190-5988-4723-872A-FE6E37C8BAC0}"/>
</file>

<file path=customXml/itemProps2.xml><?xml version="1.0" encoding="utf-8"?>
<ds:datastoreItem xmlns:ds="http://schemas.openxmlformats.org/officeDocument/2006/customXml" ds:itemID="{5D6B514A-48BA-4BAA-A2F7-D4039DBCC4CC}"/>
</file>

<file path=customXml/itemProps3.xml><?xml version="1.0" encoding="utf-8"?>
<ds:datastoreItem xmlns:ds="http://schemas.openxmlformats.org/officeDocument/2006/customXml" ds:itemID="{73DF4618-0E5B-4B18-965F-7F7DC29EFD76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536</Words>
  <Application>Microsoft Office PowerPoint</Application>
  <PresentationFormat>Widescreen</PresentationFormat>
  <Paragraphs>129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Overpass</vt:lpstr>
      <vt:lpstr>Office Theme</vt:lpstr>
      <vt:lpstr>PowerPoint Presentation</vt:lpstr>
      <vt:lpstr> FAITH</vt:lpstr>
      <vt:lpstr> FAITH</vt:lpstr>
      <vt:lpstr> FAITH</vt:lpstr>
      <vt:lpstr> FAITH</vt:lpstr>
      <vt:lpstr> FAITH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Deirdre O'Gorman</dc:creator>
  <cp:lastModifiedBy>Deirdre O'Gorman</cp:lastModifiedBy>
  <cp:revision>1</cp:revision>
  <dcterms:created xsi:type="dcterms:W3CDTF">2022-08-04T13:08:25Z</dcterms:created>
  <dcterms:modified xsi:type="dcterms:W3CDTF">2022-08-04T13:09:45Z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0x0101002FD6CE016BF80444A92B3117520BBE86</vt:lpwstr>
  </property>
  <property fmtid="{D5CDD505-2E9C-101B-9397-08002B2CF9AE}" pid="3" name="Order">
    <vt:r8>4224800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